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5124" r:id="rId2"/>
  </p:sldMasterIdLst>
  <p:notesMasterIdLst>
    <p:notesMasterId r:id="rId51"/>
  </p:notesMasterIdLst>
  <p:handoutMasterIdLst>
    <p:handoutMasterId r:id="rId52"/>
  </p:handoutMasterIdLst>
  <p:sldIdLst>
    <p:sldId id="1326" r:id="rId3"/>
    <p:sldId id="1761" r:id="rId4"/>
    <p:sldId id="1754" r:id="rId5"/>
    <p:sldId id="1753" r:id="rId6"/>
    <p:sldId id="1755" r:id="rId7"/>
    <p:sldId id="1756" r:id="rId8"/>
    <p:sldId id="1757" r:id="rId9"/>
    <p:sldId id="1758" r:id="rId10"/>
    <p:sldId id="1639" r:id="rId11"/>
    <p:sldId id="1640" r:id="rId12"/>
    <p:sldId id="1641" r:id="rId13"/>
    <p:sldId id="1642" r:id="rId14"/>
    <p:sldId id="1643" r:id="rId15"/>
    <p:sldId id="1773" r:id="rId16"/>
    <p:sldId id="1645" r:id="rId17"/>
    <p:sldId id="1648" r:id="rId18"/>
    <p:sldId id="1651" r:id="rId19"/>
    <p:sldId id="1649" r:id="rId20"/>
    <p:sldId id="1690" r:id="rId21"/>
    <p:sldId id="1778" r:id="rId22"/>
    <p:sldId id="1652" r:id="rId23"/>
    <p:sldId id="1653" r:id="rId24"/>
    <p:sldId id="1654" r:id="rId25"/>
    <p:sldId id="1656" r:id="rId26"/>
    <p:sldId id="1657" r:id="rId27"/>
    <p:sldId id="1658" r:id="rId28"/>
    <p:sldId id="1661" r:id="rId29"/>
    <p:sldId id="1662" r:id="rId30"/>
    <p:sldId id="1665" r:id="rId31"/>
    <p:sldId id="1663" r:id="rId32"/>
    <p:sldId id="1666" r:id="rId33"/>
    <p:sldId id="1673" r:id="rId34"/>
    <p:sldId id="1667" r:id="rId35"/>
    <p:sldId id="1677" r:id="rId36"/>
    <p:sldId id="1671" r:id="rId37"/>
    <p:sldId id="1672" r:id="rId38"/>
    <p:sldId id="1674" r:id="rId39"/>
    <p:sldId id="1680" r:id="rId40"/>
    <p:sldId id="1681" r:id="rId41"/>
    <p:sldId id="1678" r:id="rId42"/>
    <p:sldId id="1762" r:id="rId43"/>
    <p:sldId id="1763" r:id="rId44"/>
    <p:sldId id="1764" r:id="rId45"/>
    <p:sldId id="1685" r:id="rId46"/>
    <p:sldId id="1684" r:id="rId47"/>
    <p:sldId id="1687" r:id="rId48"/>
    <p:sldId id="1779" r:id="rId49"/>
    <p:sldId id="1781" r:id="rId50"/>
  </p:sldIdLst>
  <p:sldSz cx="9906000" cy="6858000" type="A4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FF"/>
    <a:srgbClr val="009900"/>
    <a:srgbClr val="FF9900"/>
    <a:srgbClr val="E3600F"/>
    <a:srgbClr val="FF6600"/>
    <a:srgbClr val="CCFFFF"/>
    <a:srgbClr val="CCFFCC"/>
    <a:srgbClr val="FF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8" autoAdjust="0"/>
    <p:restoredTop sz="79731" autoAdjust="0"/>
  </p:normalViewPr>
  <p:slideViewPr>
    <p:cSldViewPr>
      <p:cViewPr>
        <p:scale>
          <a:sx n="99" d="100"/>
          <a:sy n="99" d="100"/>
        </p:scale>
        <p:origin x="-234" y="348"/>
      </p:cViewPr>
      <p:guideLst>
        <p:guide orient="horz" pos="21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80" d="100"/>
        <a:sy n="180" d="100"/>
      </p:scale>
      <p:origin x="0" y="5922"/>
    </p:cViewPr>
  </p:sorterViewPr>
  <p:notesViewPr>
    <p:cSldViewPr>
      <p:cViewPr>
        <p:scale>
          <a:sx n="75" d="100"/>
          <a:sy n="75" d="100"/>
        </p:scale>
        <p:origin x="-1896" y="-43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15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7179" y="11592"/>
            <a:ext cx="2911270" cy="4543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defTabSz="77162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29" y="11592"/>
            <a:ext cx="2911270" cy="4543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3" tIns="0" rIns="19143" bIns="0" numCol="1" anchor="t" anchorCtr="0" compatLnSpc="1">
            <a:prstTxWarp prst="textNoShape">
              <a:avLst/>
            </a:prstTxWarp>
          </a:bodyPr>
          <a:lstStyle>
            <a:lvl1pPr algn="r" defTabSz="77162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81050"/>
            <a:ext cx="5257800" cy="3641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0774" y="4736134"/>
            <a:ext cx="5056130" cy="4420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0" tIns="47859" rIns="92530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7179" y="9460679"/>
            <a:ext cx="2911270" cy="4543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defTabSz="77162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29" y="9460679"/>
            <a:ext cx="2911270" cy="4543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143" tIns="0" rIns="19143" bIns="0" numCol="1" anchor="b" anchorCtr="0" compatLnSpc="1">
            <a:prstTxWarp prst="textNoShape">
              <a:avLst/>
            </a:prstTxWarp>
          </a:bodyPr>
          <a:lstStyle>
            <a:lvl1pPr algn="r" defTabSz="77162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56F604FF-C45A-4EAF-BD8A-5858BEC1028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7901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82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36" algn="l" defTabSz="7682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7470" algn="l" defTabSz="7682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7793" algn="l" defTabSz="7682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4941" algn="l" defTabSz="7682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81050"/>
            <a:ext cx="5257800" cy="3641725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769782"/>
            <a:fld id="{C8904B70-CC97-44C5-8ED6-770744AD5F2F}" type="slidenum">
              <a:rPr lang="it-IT" altLang="it-IT" smtClean="0">
                <a:solidFill>
                  <a:srgbClr val="000000"/>
                </a:solidFill>
              </a:rPr>
              <a:pPr defTabSz="769782"/>
              <a:t>1</a:t>
            </a:fld>
            <a:endParaRPr lang="it-IT" altLang="it-IT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06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presenza di dichiarazione sostitutiva indicare se</a:t>
            </a:r>
            <a:r>
              <a:rPr lang="it-IT" baseline="0" dirty="0" smtClean="0"/>
              <a:t> comporta una nuova trascrizione o solo sostitutiva per allegati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029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05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540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68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109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Il modello di dichiarazione è composto da un frontespizio e da diversi quadri (dal quadro EA al quadro ES).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 quadri da compilare necessariamente sono:</a:t>
            </a:r>
          </a:p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Dati generali: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nel presente quadro vanno indicati i dati del defunto, l’eventuale presenza di atti di ultima volontà, i dati identificativi del soggetto che presenta la dichiarazione di successione.</a:t>
            </a:r>
          </a:p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Quadro EE: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nel quale viene riepilogato il valore dei cespiti, raggruppati per tipologie di beni o diritti (beni immobili, aziende, azioni, obbligazioni, altri titoli e quote sociali, navi, aeromobili e imbarcazioni, altri beni),il valore totale dell’attivo ereditario, le passività e il valore globale netto.</a:t>
            </a:r>
          </a:p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Quadro EG: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nel presente quadro sono elencati i documenti da allegare alla dichiarazione di successione distinti per tipologia e per numero.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ogni caso è obbligatoria l’allegazione dell’albero genealogico (rigo EG6), dal quale risulti il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nome,cognome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luogo e data di nascita del coniuge e dei parenti.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Gli altri quadri, diversi da quelli sopra indicati, devono essere compilati solo se ne ricorrono i presupposti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392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580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Obbligatorio o il telefono o indirizzo posta elettronica di chi presenta il modello in maniera tale da poter contattare il dichiarante o comunque chi ha presentato il modello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10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68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La particolarità del frontespizio è che il contribuente </a:t>
            </a:r>
            <a:r>
              <a:rPr lang="it-IT" baseline="0" dirty="0" smtClean="0"/>
              <a:t> può inibire con la richiesta la voltura automatizzata barrando la casella -</a:t>
            </a:r>
            <a:endParaRPr lang="it-IT" dirty="0" smtClean="0"/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Il pagamento dei tributi dovuti per la voltura deve essere effettuato, all’atto della presentazione della dichiarazione di successione, salvo nei seguenti casi: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immobili ubicati in territori ove vige il sistema del Libro fondiario;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volture relative ad eredità giacente/eredità amministrata (cod. carica 5 e 6);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volture relative ad eredità conferite in tutto o in parte a un Trust (cod. carica 9);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volture riguardanti “Oneri reali”;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se non si vuole dar corso alla voltura automatica (relativa casella barrata nel frontespizio).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7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9326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2046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625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256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9342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Diritto abitazione  indicare il codice ‘1’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 il coniuge superstite, che per legge ha il diritto di abitazione sull’immobile adibito a residenza familiare,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richiede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l’agevolazione “prima casa” avendone </a:t>
            </a:r>
          </a:p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il codice ‘2’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 il coniuge superstite, che per legge ha il diritto di abitazione sull’immobile adibito a residenza familiare,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non richiede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l’agevolazione “prima casa”;</a:t>
            </a:r>
          </a:p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il codice ‘3’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 il coniuge superstite, che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 rinunciato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all’eredità ma non al legato ex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lege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per cui mantiene il diritto di abitazione sull’immobile adibito a residenza familiare,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richiede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l’agevolazione “prima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casa”avendone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 requisiti </a:t>
            </a:r>
          </a:p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il codice ‘4’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 il coniuge superstite, che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 rinunciato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all’eredità ma non al legato ex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lege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per cui mantiene il diritto di abitazione sull’immobile adibito a residenza familiare,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non richiede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l’agevolazione “prima casa”.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3886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5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7301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529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800" b="1" dirty="0" smtClean="0"/>
              <a:t>Progressivo cespite I </a:t>
            </a:r>
            <a:r>
              <a:rPr lang="it-IT" sz="800" dirty="0"/>
              <a:t>debiti sono deducibili se contratti per l’acquisto di beni o diritti compresi nell’attivo ereditario.</a:t>
            </a:r>
          </a:p>
          <a:p>
            <a:r>
              <a:rPr lang="it-IT" sz="800" dirty="0"/>
              <a:t>Se è stato indicato il codice:• ‘3’ (Mutui, contratti per l’acquisto di immobili compresi nell’attivo </a:t>
            </a:r>
            <a:r>
              <a:rPr lang="it-IT" sz="800" dirty="0" smtClean="0"/>
              <a:t>ereditario) occorre </a:t>
            </a:r>
            <a:r>
              <a:rPr lang="it-IT" sz="800" dirty="0"/>
              <a:t>indicare il quadro, il rigo e il modulo relativo al corrispondente cespite di riferimento (ad </a:t>
            </a:r>
            <a:r>
              <a:rPr lang="it-IT" sz="800" dirty="0" err="1"/>
              <a:t>esempio:per</a:t>
            </a:r>
            <a:r>
              <a:rPr lang="it-IT" sz="800" dirty="0"/>
              <a:t> il Tipo ‘3’ -mutuo ipotecario- indicare il quadro EC, il rigo corrispondente dove è indicato l’immobile per il quale è stato contratto il mutuo e il numero di modulo</a:t>
            </a:r>
            <a:r>
              <a:rPr lang="it-IT" sz="700" dirty="0"/>
              <a:t>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77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510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1499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453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3098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8158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188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790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578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211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269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82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7444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261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Tassa ipo.90,00 euro se viene richiesta voltura –altrimenti 35,00</a:t>
            </a:r>
          </a:p>
          <a:p>
            <a:r>
              <a:rPr lang="it-IT" dirty="0" smtClean="0"/>
              <a:t>Bollo 85,00 </a:t>
            </a:r>
          </a:p>
          <a:p>
            <a:r>
              <a:rPr lang="it-IT" dirty="0" smtClean="0"/>
              <a:t>Tributi speciali:</a:t>
            </a:r>
            <a:r>
              <a:rPr lang="it-IT" baseline="0" dirty="0" smtClean="0"/>
              <a:t> </a:t>
            </a:r>
            <a:r>
              <a:rPr lang="it-IT" dirty="0" smtClean="0"/>
              <a:t>una sola </a:t>
            </a:r>
            <a:r>
              <a:rPr lang="it-IT" dirty="0" err="1" smtClean="0"/>
              <a:t>conserv</a:t>
            </a:r>
            <a:r>
              <a:rPr lang="it-IT" dirty="0" smtClean="0"/>
              <a:t>. 30,99-altrimenti 7,44+23,55 per ogni </a:t>
            </a:r>
            <a:r>
              <a:rPr lang="it-IT" dirty="0" err="1" smtClean="0"/>
              <a:t>conserv</a:t>
            </a:r>
            <a:r>
              <a:rPr lang="it-IT" dirty="0" smtClean="0"/>
              <a:t>.-</a:t>
            </a:r>
            <a:r>
              <a:rPr lang="it-IT" baseline="0" dirty="0" smtClean="0"/>
              <a:t> pertanto 2 </a:t>
            </a:r>
            <a:r>
              <a:rPr lang="it-IT" baseline="0" dirty="0" err="1" smtClean="0"/>
              <a:t>cons</a:t>
            </a:r>
            <a:r>
              <a:rPr lang="it-IT" baseline="0" dirty="0" smtClean="0"/>
              <a:t>. 7,44+47,10=54,54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4463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36608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87321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322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6147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5028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81915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48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65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66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537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Dopo</a:t>
            </a:r>
            <a:r>
              <a:rPr lang="it-IT" baseline="0" dirty="0" smtClean="0"/>
              <a:t> di che inizia una serie di raccolta informazioni che vengono incamerati e riportati in automatico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4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97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9938" y="781050"/>
            <a:ext cx="5257800" cy="36417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604FF-C45A-4EAF-BD8A-5858BEC1028E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42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58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5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909E-9A1D-42A4-908B-B34FDFF49A8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AF52-0959-45E1-8E6D-23A21629773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771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8" y="274771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BE48-2A2B-4858-8C3D-8E2B3B9FA8D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58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5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00297-4A22-446D-888B-6EFE7D22784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8FBA-D620-4560-9B12-1574788589C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5673080" y="6237312"/>
            <a:ext cx="3888432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73C62"/>
                </a:solidFill>
                <a:latin typeface="+mn-lt"/>
                <a:ea typeface="+mn-ea"/>
                <a:cs typeface="+mn-cs"/>
              </a:defRPr>
            </a:lvl1pPr>
            <a:lvl2pPr marL="4571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900" i="1" dirty="0" smtClean="0"/>
              <a:t>A CURA DI</a:t>
            </a:r>
            <a:r>
              <a:rPr lang="it-IT" dirty="0" smtClean="0"/>
              <a:t> </a:t>
            </a:r>
            <a:r>
              <a:rPr lang="it-IT" b="1" dirty="0" smtClean="0">
                <a:effectLst/>
              </a:rPr>
              <a:t>DANIELA</a:t>
            </a:r>
            <a:r>
              <a:rPr lang="it-IT" baseline="0" dirty="0" smtClean="0">
                <a:effectLst/>
              </a:rPr>
              <a:t> </a:t>
            </a:r>
            <a:r>
              <a:rPr lang="it-IT" b="1" baseline="0" dirty="0" smtClean="0">
                <a:effectLst/>
              </a:rPr>
              <a:t>BUONOCORE</a:t>
            </a:r>
            <a:endParaRPr lang="it-IT" b="1" dirty="0">
              <a:effectLst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3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2559-12E1-4DDD-88AD-9F4920BB62A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B061-0FEB-4BC5-BB4F-32D04F0F3D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A0262-CC21-44D2-8EEC-EDC4155123B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23BFC-0B1C-41A0-AA74-1500D310CE5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AE91-8A9E-4797-BA49-F3EEDC0B57B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13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8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9FC7C-7C27-4F2C-B67B-53522CEF6EC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F594-9737-4C2F-A308-8F8B81C0BB9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F965-A507-4E1D-A56C-6E5DC293DEE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6FA9-DF14-4E76-AAE4-27D25AD707C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771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8" y="274771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13BD-0D4E-48FB-839D-DCD05E71BE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229" y="260351"/>
            <a:ext cx="8915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3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CC35-6674-46E7-A940-8222F2F5042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2D6E-8F6F-430E-84C8-558758D6B1A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D973-6B6D-4EF9-9897-4829BCAB25C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129E-37BE-4AAC-8575-DB9F30631C8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34C3-B147-44D5-A913-DB4B0656451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13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8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4D78B-CCA6-4E13-A9B9-87E85F2C598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93369-AA58-4CF1-AE19-DB6C0D09331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1950" y="6165983"/>
            <a:ext cx="156051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50838" y="6308725"/>
            <a:ext cx="3898900" cy="0"/>
          </a:xfrm>
          <a:prstGeom prst="line">
            <a:avLst/>
          </a:prstGeom>
          <a:noFill/>
          <a:ln w="25400">
            <a:solidFill>
              <a:srgbClr val="E3600F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pPr>
              <a:defRPr/>
            </a:pPr>
            <a:endParaRPr lang="it-IT" dirty="0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5654680" y="6597651"/>
            <a:ext cx="3898900" cy="0"/>
          </a:xfrm>
          <a:prstGeom prst="line">
            <a:avLst/>
          </a:prstGeom>
          <a:noFill/>
          <a:ln w="25400">
            <a:solidFill>
              <a:srgbClr val="073C62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pPr>
              <a:defRPr/>
            </a:pPr>
            <a:endParaRPr lang="it-IT" dirty="0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9620" y="6599371"/>
            <a:ext cx="865187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73C62"/>
                </a:solidFill>
                <a:latin typeface="+mn-lt"/>
              </a:defRPr>
            </a:lvl1pPr>
          </a:lstStyle>
          <a:p>
            <a:pPr>
              <a:defRPr/>
            </a:pPr>
            <a:fld id="{0AF5DCBD-8CD5-4CA7-879A-D9EB5C03B5B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37288"/>
            <a:ext cx="9906000" cy="620712"/>
          </a:xfrm>
          <a:prstGeom prst="rect">
            <a:avLst/>
          </a:prstGeom>
          <a:solidFill>
            <a:srgbClr val="1E3D5C">
              <a:alpha val="5098"/>
            </a:srgbClr>
          </a:solidFill>
          <a:ln>
            <a:noFill/>
          </a:ln>
          <a:extLst/>
        </p:spPr>
        <p:txBody>
          <a:bodyPr wrap="none"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it-IT" altLang="it-IT" dirty="0" smtClean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33509"/>
            <a:ext cx="9906000" cy="620713"/>
          </a:xfrm>
          <a:prstGeom prst="rect">
            <a:avLst/>
          </a:prstGeom>
          <a:solidFill>
            <a:srgbClr val="1E3D5C">
              <a:alpha val="5098"/>
            </a:srgbClr>
          </a:solidFill>
          <a:ln>
            <a:noFill/>
          </a:ln>
          <a:extLst/>
        </p:spPr>
        <p:txBody>
          <a:bodyPr wrap="none"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it-IT" altLang="it-I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7pPr>
      <a:lvl8pPr marL="1371445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8pPr>
      <a:lvl9pPr marL="1828592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9pPr>
    </p:titleStyle>
    <p:bodyStyle>
      <a:lvl1pPr marL="342861" indent="11111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73C62"/>
          </a:solidFill>
          <a:latin typeface="+mn-lt"/>
          <a:ea typeface="+mn-ea"/>
          <a:cs typeface="+mn-cs"/>
        </a:defRPr>
      </a:lvl1pPr>
      <a:lvl2pPr marL="819057" indent="-28571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73C62"/>
          </a:solidFill>
          <a:latin typeface="+mn-lt"/>
        </a:defRPr>
      </a:lvl2pPr>
      <a:lvl3pPr marL="1226998" indent="-228574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073C62"/>
          </a:solidFill>
          <a:latin typeface="+mn-lt"/>
        </a:defRPr>
      </a:lvl3pPr>
      <a:lvl4pPr marL="1634940" indent="-2285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3C62"/>
          </a:solidFill>
          <a:latin typeface="+mn-lt"/>
        </a:defRPr>
      </a:lvl4pPr>
      <a:lvl5pPr marL="2057166" indent="-228574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5pPr>
      <a:lvl6pPr marL="2514314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6pPr>
      <a:lvl7pPr marL="2971462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7pPr>
      <a:lvl8pPr marL="3428610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8pPr>
      <a:lvl9pPr marL="3885758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9pPr>
    </p:bodyStyle>
    <p:otherStyle>
      <a:defPPr>
        <a:defRPr lang="it-IT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1950" y="6165983"/>
            <a:ext cx="156051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350838" y="6308725"/>
            <a:ext cx="3898900" cy="0"/>
          </a:xfrm>
          <a:prstGeom prst="line">
            <a:avLst/>
          </a:prstGeom>
          <a:noFill/>
          <a:ln w="25400">
            <a:solidFill>
              <a:srgbClr val="E3600F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pPr>
              <a:defRPr/>
            </a:pPr>
            <a:endParaRPr lang="it-IT" dirty="0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5654680" y="6597651"/>
            <a:ext cx="3898900" cy="0"/>
          </a:xfrm>
          <a:prstGeom prst="line">
            <a:avLst/>
          </a:prstGeom>
          <a:noFill/>
          <a:ln w="25400">
            <a:solidFill>
              <a:srgbClr val="073C62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pPr>
              <a:defRPr/>
            </a:pPr>
            <a:endParaRPr lang="it-IT" dirty="0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9620" y="6599371"/>
            <a:ext cx="865187" cy="35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73C62"/>
                </a:solidFill>
                <a:latin typeface="+mn-lt"/>
              </a:defRPr>
            </a:lvl1pPr>
          </a:lstStyle>
          <a:p>
            <a:pPr>
              <a:defRPr/>
            </a:pPr>
            <a:fld id="{8EAB9EAF-81D6-4582-AA9A-83F69F6E0EA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0" y="6237288"/>
            <a:ext cx="9906000" cy="620712"/>
          </a:xfrm>
          <a:prstGeom prst="rect">
            <a:avLst/>
          </a:prstGeom>
          <a:solidFill>
            <a:srgbClr val="1E3D5C">
              <a:alpha val="5098"/>
            </a:srgbClr>
          </a:solidFill>
          <a:ln>
            <a:noFill/>
          </a:ln>
          <a:extLst/>
        </p:spPr>
        <p:txBody>
          <a:bodyPr wrap="none"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it-IT" altLang="it-IT" dirty="0" smtClean="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0" y="333509"/>
            <a:ext cx="9906000" cy="620713"/>
          </a:xfrm>
          <a:prstGeom prst="rect">
            <a:avLst/>
          </a:prstGeom>
          <a:solidFill>
            <a:srgbClr val="1E3D5C">
              <a:alpha val="5098"/>
            </a:srgbClr>
          </a:solidFill>
          <a:ln>
            <a:noFill/>
          </a:ln>
          <a:extLst/>
        </p:spPr>
        <p:txBody>
          <a:bodyPr wrap="none"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it-IT" altLang="it-IT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  <p:sldLayoutId id="214748556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7pPr>
      <a:lvl8pPr marL="1371445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8pPr>
      <a:lvl9pPr marL="1828592" algn="ctr" rtl="0" fontAlgn="base">
        <a:spcBef>
          <a:spcPct val="0"/>
        </a:spcBef>
        <a:spcAft>
          <a:spcPct val="0"/>
        </a:spcAft>
        <a:defRPr sz="3200" b="1">
          <a:solidFill>
            <a:srgbClr val="E3600F"/>
          </a:solidFill>
          <a:latin typeface="Verdana" pitchFamily="34" charset="0"/>
        </a:defRPr>
      </a:lvl9pPr>
    </p:titleStyle>
    <p:bodyStyle>
      <a:lvl1pPr marL="342861" indent="11111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73C62"/>
          </a:solidFill>
          <a:latin typeface="+mn-lt"/>
          <a:ea typeface="+mn-ea"/>
          <a:cs typeface="+mn-cs"/>
        </a:defRPr>
      </a:lvl1pPr>
      <a:lvl2pPr marL="819057" indent="-28571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73C62"/>
          </a:solidFill>
          <a:latin typeface="+mn-lt"/>
        </a:defRPr>
      </a:lvl2pPr>
      <a:lvl3pPr marL="1226998" indent="-228574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073C62"/>
          </a:solidFill>
          <a:latin typeface="+mn-lt"/>
        </a:defRPr>
      </a:lvl3pPr>
      <a:lvl4pPr marL="1634940" indent="-2285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3C62"/>
          </a:solidFill>
          <a:latin typeface="+mn-lt"/>
        </a:defRPr>
      </a:lvl4pPr>
      <a:lvl5pPr marL="2057166" indent="-228574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5pPr>
      <a:lvl6pPr marL="2514314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6pPr>
      <a:lvl7pPr marL="2971462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7pPr>
      <a:lvl8pPr marL="3428610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8pPr>
      <a:lvl9pPr marL="3885758" indent="-228574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9pPr>
    </p:bodyStyle>
    <p:otherStyle>
      <a:defPPr>
        <a:defRPr lang="it-IT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44488" y="2255971"/>
            <a:ext cx="9074150" cy="127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marL="514291" indent="-514291">
              <a:lnSpc>
                <a:spcPct val="150000"/>
              </a:lnSpc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itolo 7"/>
          <p:cNvSpPr>
            <a:spLocks noGrp="1"/>
          </p:cNvSpPr>
          <p:nvPr>
            <p:ph type="title"/>
          </p:nvPr>
        </p:nvSpPr>
        <p:spPr>
          <a:xfrm>
            <a:off x="560512" y="1517551"/>
            <a:ext cx="8915400" cy="4032448"/>
          </a:xfrm>
        </p:spPr>
        <p:txBody>
          <a:bodyPr/>
          <a:lstStyle/>
          <a:p>
            <a:pPr>
              <a:defRPr/>
            </a:pPr>
            <a:r>
              <a:rPr lang="it-IT" sz="4300" dirty="0"/>
              <a:t>DICHIARAZIONE DI SUCCESSIONE E DOMANDA DI VOLTURE CATASTALI</a:t>
            </a:r>
            <a:r>
              <a:rPr lang="it-IT" altLang="it-IT" sz="2800" dirty="0"/>
              <a:t/>
            </a:r>
            <a:br>
              <a:rPr lang="it-IT" altLang="it-IT" sz="2800" dirty="0"/>
            </a:br>
            <a:endParaRPr lang="it-IT" altLang="it-IT" sz="1800" i="1" dirty="0">
              <a:solidFill>
                <a:srgbClr val="2D2D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9"/>
            <a:ext cx="89289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0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89289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260649"/>
            <a:ext cx="90010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9"/>
            <a:ext cx="9000999" cy="590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9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89289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900099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20406" y="6165304"/>
            <a:ext cx="865187" cy="358775"/>
          </a:xfrm>
        </p:spPr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88640"/>
            <a:ext cx="89289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05" y="116632"/>
            <a:ext cx="8922196" cy="504056"/>
          </a:xfrm>
        </p:spPr>
        <p:txBody>
          <a:bodyPr/>
          <a:lstStyle/>
          <a:p>
            <a:r>
              <a:rPr lang="it-IT" sz="2400" dirty="0" smtClean="0"/>
              <a:t>Frontespizio</a:t>
            </a:r>
            <a:endParaRPr lang="it-IT" sz="23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cxnSp>
        <p:nvCxnSpPr>
          <p:cNvPr id="9" name="Connettore 2 8"/>
          <p:cNvCxnSpPr/>
          <p:nvPr/>
        </p:nvCxnSpPr>
        <p:spPr bwMode="auto">
          <a:xfrm flipH="1">
            <a:off x="6609184" y="5805264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sellaDiTesto 2"/>
          <p:cNvSpPr txBox="1"/>
          <p:nvPr/>
        </p:nvSpPr>
        <p:spPr>
          <a:xfrm>
            <a:off x="6753200" y="5332567"/>
            <a:ext cx="864096" cy="5078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it-IT" sz="900" dirty="0"/>
              <a:t>Parte dell’unione civile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620688"/>
            <a:ext cx="89289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 bwMode="auto">
          <a:xfrm flipH="1">
            <a:off x="5097016" y="764704"/>
            <a:ext cx="564727" cy="912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79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20080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6632"/>
            <a:ext cx="8985448" cy="613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 flipH="1">
            <a:off x="3693046" y="5438693"/>
            <a:ext cx="252028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65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cxnSp>
        <p:nvCxnSpPr>
          <p:cNvPr id="8" name="Connettore 2 7"/>
          <p:cNvCxnSpPr/>
          <p:nvPr/>
        </p:nvCxnSpPr>
        <p:spPr bwMode="auto">
          <a:xfrm flipH="1">
            <a:off x="1064568" y="3618121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90010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040240"/>
            <a:ext cx="2808312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2 11"/>
          <p:cNvCxnSpPr/>
          <p:nvPr/>
        </p:nvCxnSpPr>
        <p:spPr bwMode="auto">
          <a:xfrm flipH="1">
            <a:off x="5169024" y="3226763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2 12"/>
          <p:cNvCxnSpPr/>
          <p:nvPr/>
        </p:nvCxnSpPr>
        <p:spPr bwMode="auto">
          <a:xfrm flipH="1">
            <a:off x="3944888" y="436510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4989004" y="4149080"/>
            <a:ext cx="42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«Seconda prima dichiarazione»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 flipH="1">
            <a:off x="2432720" y="515719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asellaDiTesto 13"/>
          <p:cNvSpPr txBox="1"/>
          <p:nvPr/>
        </p:nvSpPr>
        <p:spPr>
          <a:xfrm>
            <a:off x="3440832" y="479715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Contribuente allo sportello con F24 pagato: data di presentazione non coincidente con data di invio telematico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H="1">
            <a:off x="2953926" y="551723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sellaDiTesto 2"/>
          <p:cNvSpPr txBox="1"/>
          <p:nvPr/>
        </p:nvSpPr>
        <p:spPr>
          <a:xfrm>
            <a:off x="3800872" y="5363398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Per forzare il controllo della terna catastale nel caso di scarto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 flipH="1">
            <a:off x="5169024" y="249289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ttangolo 4"/>
          <p:cNvSpPr/>
          <p:nvPr/>
        </p:nvSpPr>
        <p:spPr>
          <a:xfrm>
            <a:off x="6002320" y="2224609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 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913391" y="2217023"/>
            <a:ext cx="343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Tale casella non sarà al momento valorizzabile</a:t>
            </a:r>
          </a:p>
        </p:txBody>
      </p:sp>
    </p:spTree>
    <p:extLst>
      <p:ext uri="{BB962C8B-B14F-4D97-AF65-F5344CB8AC3E}">
        <p14:creationId xmlns:p14="http://schemas.microsoft.com/office/powerpoint/2010/main" val="1687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34081"/>
          </a:xfrm>
        </p:spPr>
        <p:txBody>
          <a:bodyPr/>
          <a:lstStyle/>
          <a:p>
            <a:r>
              <a:rPr lang="it-IT" dirty="0" smtClean="0"/>
              <a:t>Esempio compilazione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45441"/>
          </a:xfrm>
        </p:spPr>
        <p:txBody>
          <a:bodyPr/>
          <a:lstStyle/>
          <a:p>
            <a:pPr algn="just"/>
            <a:r>
              <a:rPr lang="it-IT" sz="2400" b="1" dirty="0" smtClean="0"/>
              <a:t>Successione legittima – il software precompila la sezione devoluzione</a:t>
            </a:r>
          </a:p>
          <a:p>
            <a:pPr algn="just"/>
            <a:endParaRPr lang="it-IT" sz="1800" dirty="0" smtClean="0"/>
          </a:p>
          <a:p>
            <a:pPr marL="628611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Eredi: coniuge e 2 figli;</a:t>
            </a:r>
          </a:p>
          <a:p>
            <a:pPr marL="628611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1 terreno di valore 10,000€; </a:t>
            </a:r>
          </a:p>
          <a:p>
            <a:pPr marL="628611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1 immobile di valore 100,000€ – agevolazione prima casa – diritto di abitazione del </a:t>
            </a:r>
            <a:r>
              <a:rPr lang="it-IT" sz="2400" dirty="0"/>
              <a:t>c</a:t>
            </a:r>
            <a:r>
              <a:rPr lang="it-IT" sz="2400" dirty="0" smtClean="0"/>
              <a:t>oniuge superstite;</a:t>
            </a:r>
          </a:p>
          <a:p>
            <a:pPr marL="628611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1 fattura spese funerarie per 1,033€ (valore massimo);</a:t>
            </a:r>
          </a:p>
          <a:p>
            <a:pPr marL="628611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1 donazione pregressa in favore di un figlio (EA2) di valore indicato in atto 100,000€ (valore attualizzato 150,000€).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7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706089"/>
          </a:xfrm>
        </p:spPr>
        <p:txBody>
          <a:bodyPr/>
          <a:lstStyle/>
          <a:p>
            <a:r>
              <a:rPr lang="it-IT" dirty="0" smtClean="0"/>
              <a:t>Richiesta copia conforme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45441"/>
          </a:xfrm>
        </p:spPr>
        <p:txBody>
          <a:bodyPr/>
          <a:lstStyle/>
          <a:p>
            <a:pPr algn="just"/>
            <a:r>
              <a:rPr lang="it-IT" sz="2400" dirty="0" smtClean="0"/>
              <a:t>La richiesta ed il rilascio della copia conforme della dichiarazione dovranno continuare ad essere gestite nella modalità tradizionale, ivi comprese le relative somme da pagare (bollo e tributi speciali).</a:t>
            </a:r>
          </a:p>
          <a:p>
            <a:endParaRPr lang="it-IT" sz="2400" dirty="0" smtClean="0"/>
          </a:p>
          <a:p>
            <a:pPr algn="just"/>
            <a:r>
              <a:rPr lang="it-IT" sz="2400" dirty="0" smtClean="0"/>
              <a:t>I relativi campi presenti sul modello (casella di richiesta nel frontespizio, imposta di bollo EF16 col. 1 e tributi speciali EF18) non sono al momento utilizzabili.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7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792088"/>
          </a:xfrm>
        </p:spPr>
        <p:txBody>
          <a:bodyPr/>
          <a:lstStyle/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9348"/>
            <a:ext cx="87849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 flipH="1">
            <a:off x="4016896" y="4973888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 flipH="1">
            <a:off x="6567440" y="1098112"/>
            <a:ext cx="545800" cy="117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sellaDiTesto 2"/>
          <p:cNvSpPr txBox="1"/>
          <p:nvPr/>
        </p:nvSpPr>
        <p:spPr>
          <a:xfrm>
            <a:off x="7113240" y="98072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</a:rPr>
              <a:t>Coniuge/parte dell’unione civile</a:t>
            </a:r>
            <a:endParaRPr lang="it-IT" sz="1100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 bwMode="auto">
          <a:xfrm flipH="1">
            <a:off x="6789204" y="4725144"/>
            <a:ext cx="540060" cy="248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>
            <a:off x="7401272" y="45811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Figlio 1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48944" y="4849516"/>
            <a:ext cx="211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</a:rPr>
              <a:t>Da compilare interamente</a:t>
            </a:r>
            <a:endParaRPr lang="it-IT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92696"/>
          </a:xfrm>
        </p:spPr>
        <p:txBody>
          <a:bodyPr/>
          <a:lstStyle/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16632"/>
            <a:ext cx="900100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648072"/>
          </a:xfrm>
        </p:spPr>
        <p:txBody>
          <a:bodyPr/>
          <a:lstStyle/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16632"/>
            <a:ext cx="89289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76064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9" y="188641"/>
            <a:ext cx="8928992" cy="59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5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648072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6632"/>
            <a:ext cx="89289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121353" y="5517233"/>
            <a:ext cx="1296143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it-IT" sz="900" dirty="0">
                <a:solidFill>
                  <a:srgbClr val="FF0000"/>
                </a:solidFill>
              </a:rPr>
              <a:t>Coniuge che ha diritto abitazione richiedente agevolazione prima casa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flipH="1">
            <a:off x="7761312" y="5880889"/>
            <a:ext cx="432049" cy="2347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59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3"/>
            <a:ext cx="8915400" cy="1301007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76672"/>
            <a:ext cx="89154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20080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6632"/>
            <a:ext cx="89154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>
            <a:off x="7113240" y="2276872"/>
            <a:ext cx="648072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sellaDiTesto 5"/>
          <p:cNvSpPr txBox="1"/>
          <p:nvPr/>
        </p:nvSpPr>
        <p:spPr>
          <a:xfrm>
            <a:off x="7257256" y="1916832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</a:rPr>
              <a:t>Pertinenza «prima casa»</a:t>
            </a:r>
            <a:endParaRPr lang="it-IT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885698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>
            <a:off x="7905328" y="3717032"/>
            <a:ext cx="432049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46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20080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6632"/>
            <a:ext cx="89154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>
            <a:off x="2864768" y="4555282"/>
            <a:ext cx="648072" cy="392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sellaDiTesto 5"/>
          <p:cNvSpPr txBox="1"/>
          <p:nvPr/>
        </p:nvSpPr>
        <p:spPr>
          <a:xfrm>
            <a:off x="3656856" y="437061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</a:rPr>
              <a:t>Spesa interamente sostenuta dal coniuge</a:t>
            </a:r>
            <a:endParaRPr lang="it-IT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34081"/>
          </a:xfrm>
        </p:spPr>
        <p:txBody>
          <a:bodyPr/>
          <a:lstStyle/>
          <a:p>
            <a:r>
              <a:rPr lang="it-IT" dirty="0" smtClean="0"/>
              <a:t>Instradamento alla compilazione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908720"/>
            <a:ext cx="89289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20080"/>
          </a:xfrm>
        </p:spPr>
        <p:txBody>
          <a:bodyPr/>
          <a:lstStyle/>
          <a:p>
            <a:r>
              <a:rPr lang="it-IT" sz="2300" dirty="0"/>
              <a:t>Aggiornamento automatico del quadro EH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764704"/>
            <a:ext cx="907300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 bwMode="auto">
          <a:xfrm flipH="1">
            <a:off x="2350079" y="5229200"/>
            <a:ext cx="86409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96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648072"/>
          </a:xfrm>
        </p:spPr>
        <p:txBody>
          <a:bodyPr/>
          <a:lstStyle/>
          <a:p>
            <a:r>
              <a:rPr lang="it-IT" sz="2300" dirty="0"/>
              <a:t>Quadro EH – dichiarazioni sostitutive di atto notorio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800100"/>
            <a:ext cx="88677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 bwMode="auto">
          <a:xfrm flipH="1">
            <a:off x="4159837" y="4905165"/>
            <a:ext cx="432049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23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008112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519620" y="6597353"/>
            <a:ext cx="865187" cy="360793"/>
          </a:xfrm>
        </p:spPr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6632"/>
            <a:ext cx="89289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V="1">
            <a:off x="3584848" y="2636912"/>
            <a:ext cx="252028" cy="214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sellaDiTesto 5"/>
          <p:cNvSpPr txBox="1"/>
          <p:nvPr/>
        </p:nvSpPr>
        <p:spPr>
          <a:xfrm>
            <a:off x="3296816" y="285293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rgbClr val="FF0000"/>
                </a:solidFill>
              </a:rPr>
              <a:t>In automatico</a:t>
            </a:r>
            <a:endParaRPr lang="it-IT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864096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6634"/>
            <a:ext cx="8915400" cy="58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>
            <a:off x="3944888" y="3573016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asellaDiTesto 6"/>
          <p:cNvSpPr txBox="1"/>
          <p:nvPr/>
        </p:nvSpPr>
        <p:spPr>
          <a:xfrm>
            <a:off x="4664968" y="335699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rgbClr val="FF0000"/>
                </a:solidFill>
              </a:rPr>
              <a:t>In automatico</a:t>
            </a:r>
            <a:endParaRPr lang="it-IT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92088"/>
          </a:xfrm>
        </p:spPr>
        <p:txBody>
          <a:bodyPr/>
          <a:lstStyle/>
          <a:p>
            <a:r>
              <a:rPr lang="it-IT" sz="1800" dirty="0"/>
              <a:t>Quadro EH – dichiarazioni sostitutive di atto notorio – agevolazione prima casa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836712"/>
            <a:ext cx="892899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9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20080"/>
          </a:xfrm>
        </p:spPr>
        <p:txBody>
          <a:bodyPr/>
          <a:lstStyle/>
          <a:p>
            <a:r>
              <a:rPr lang="it-IT" sz="1800" dirty="0"/>
              <a:t>Quadro EH – dichiarazioni sostitutive di atto notorio – pertinenza prima casa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7" y="764705"/>
            <a:ext cx="8352928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8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080120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6632"/>
            <a:ext cx="878497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 bwMode="auto">
          <a:xfrm flipH="1">
            <a:off x="2782125" y="1700808"/>
            <a:ext cx="432049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2 10"/>
          <p:cNvCxnSpPr/>
          <p:nvPr/>
        </p:nvCxnSpPr>
        <p:spPr bwMode="auto">
          <a:xfrm flipH="1">
            <a:off x="7329263" y="4581128"/>
            <a:ext cx="432049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7762436" y="4209907"/>
            <a:ext cx="1440160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Art. 1, comma 55, legge 208 del 28/12/2015 (Legge Stabilità)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 flipH="1">
            <a:off x="2782126" y="4294114"/>
            <a:ext cx="586698" cy="54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97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936104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116632"/>
            <a:ext cx="885698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864096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4" y="116633"/>
            <a:ext cx="8538364" cy="60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0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1008112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6632"/>
            <a:ext cx="89154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>
            <a:off x="4664969" y="2420888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sellaDiTesto 2"/>
          <p:cNvSpPr txBox="1"/>
          <p:nvPr/>
        </p:nvSpPr>
        <p:spPr>
          <a:xfrm>
            <a:off x="5241033" y="2204864"/>
            <a:ext cx="4137290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Se la richiesta di agevolazione non viene effettuata dal dichiarante</a:t>
            </a:r>
          </a:p>
        </p:txBody>
      </p:sp>
    </p:spTree>
    <p:extLst>
      <p:ext uri="{BB962C8B-B14F-4D97-AF65-F5344CB8AC3E}">
        <p14:creationId xmlns:p14="http://schemas.microsoft.com/office/powerpoint/2010/main" val="18515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778097"/>
          </a:xfrm>
        </p:spPr>
        <p:txBody>
          <a:bodyPr/>
          <a:lstStyle/>
          <a:p>
            <a:r>
              <a:rPr lang="it-IT" dirty="0" smtClean="0"/>
              <a:t>Impostazione profilo utente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980728"/>
            <a:ext cx="921702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 flipV="1">
            <a:off x="1352600" y="1988840"/>
            <a:ext cx="432048" cy="396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864096"/>
          </a:xfrm>
        </p:spPr>
        <p:txBody>
          <a:bodyPr/>
          <a:lstStyle/>
          <a:p>
            <a:endParaRPr lang="it-IT" sz="2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6632"/>
            <a:ext cx="89445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>
            <a:off x="7401271" y="1556792"/>
            <a:ext cx="432049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/>
          <p:cNvCxnSpPr/>
          <p:nvPr/>
        </p:nvCxnSpPr>
        <p:spPr bwMode="auto">
          <a:xfrm flipH="1">
            <a:off x="7461324" y="4308695"/>
            <a:ext cx="432049" cy="10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>
            <a:off x="7859995" y="1346151"/>
            <a:ext cx="981438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terreno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977337" y="4098534"/>
            <a:ext cx="1008112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terreno</a:t>
            </a:r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7401271" y="4896163"/>
            <a:ext cx="576066" cy="13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6033120" y="472514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Agevolazione prima casa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8928992" cy="59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>
            <a:off x="6843210" y="3511575"/>
            <a:ext cx="4860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>
            <a:off x="6753200" y="3032956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2 12"/>
          <p:cNvCxnSpPr/>
          <p:nvPr/>
        </p:nvCxnSpPr>
        <p:spPr bwMode="auto">
          <a:xfrm>
            <a:off x="6753200" y="1621541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2 16"/>
          <p:cNvCxnSpPr/>
          <p:nvPr/>
        </p:nvCxnSpPr>
        <p:spPr bwMode="auto">
          <a:xfrm flipV="1">
            <a:off x="8409384" y="2276872"/>
            <a:ext cx="43204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2 23"/>
          <p:cNvCxnSpPr/>
          <p:nvPr/>
        </p:nvCxnSpPr>
        <p:spPr bwMode="auto">
          <a:xfrm>
            <a:off x="8150231" y="1214754"/>
            <a:ext cx="198022" cy="198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asellaDiTesto 27"/>
          <p:cNvSpPr txBox="1"/>
          <p:nvPr/>
        </p:nvSpPr>
        <p:spPr>
          <a:xfrm>
            <a:off x="5683957" y="141277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A</a:t>
            </a:r>
            <a:r>
              <a:rPr lang="it-IT" sz="1400" dirty="0" smtClean="0">
                <a:solidFill>
                  <a:srgbClr val="FF0000"/>
                </a:solidFill>
              </a:rPr>
              <a:t>grigento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683957" y="1087796"/>
            <a:ext cx="266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solidFill>
                  <a:srgbClr val="FF0000"/>
                </a:solidFill>
              </a:rPr>
              <a:t>TS 35€  trascrizione + TI 55€ voltura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753200" y="2392823"/>
            <a:ext cx="2232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rgbClr val="FF0000"/>
                </a:solidFill>
              </a:rPr>
              <a:t>85€ bollo +32€ copia conforme che al momento non verrà aggiunto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944887" y="2660579"/>
            <a:ext cx="2747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</a:rPr>
              <a:t>7,44€ dir. ricerca +3,72€  x conservatorie + 1,24€ prima pagina di ogni nota di </a:t>
            </a:r>
            <a:r>
              <a:rPr lang="it-IT" sz="1000" dirty="0" err="1" smtClean="0">
                <a:solidFill>
                  <a:srgbClr val="FF0000"/>
                </a:solidFill>
              </a:rPr>
              <a:t>tr</a:t>
            </a:r>
            <a:r>
              <a:rPr lang="it-IT" sz="1000" dirty="0" smtClean="0">
                <a:solidFill>
                  <a:srgbClr val="FF0000"/>
                </a:solidFill>
              </a:rPr>
              <a:t>. (n. conservatorie) +18,59€ x conservatorie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304928" y="32352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</a:rPr>
              <a:t>In questa fase l’intero rigo  EF18 non sarà valorizzabile in quanto la copia conforme non può essere chiesta in dichiarazione</a:t>
            </a:r>
            <a:endParaRPr lang="it-IT" sz="1000" dirty="0">
              <a:solidFill>
                <a:srgbClr val="FF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5976677" y="2276872"/>
            <a:ext cx="4379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ttangolo 4"/>
          <p:cNvSpPr/>
          <p:nvPr/>
        </p:nvSpPr>
        <p:spPr>
          <a:xfrm>
            <a:off x="3368825" y="1703127"/>
            <a:ext cx="30458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</a:rPr>
              <a:t>In questa fase tale campo non  sarà  valorizzabile, in quanto non è possibile richiedere  la  copia conforme in dichiarazione</a:t>
            </a:r>
            <a:endParaRPr lang="it-IT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8928991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 flipH="1">
            <a:off x="5745088" y="2780928"/>
            <a:ext cx="432049" cy="10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2 6"/>
          <p:cNvCxnSpPr/>
          <p:nvPr/>
        </p:nvCxnSpPr>
        <p:spPr bwMode="auto">
          <a:xfrm flipH="1">
            <a:off x="4706038" y="3895211"/>
            <a:ext cx="432049" cy="10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sellaDiTesto 2"/>
          <p:cNvSpPr txBox="1"/>
          <p:nvPr/>
        </p:nvSpPr>
        <p:spPr>
          <a:xfrm>
            <a:off x="5529064" y="378904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Solo con profilo ufficio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93160" y="256490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Del dichiarante o intermediario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34081"/>
          </a:xfrm>
        </p:spPr>
        <p:txBody>
          <a:bodyPr/>
          <a:lstStyle/>
          <a:p>
            <a:r>
              <a:rPr lang="it-IT" sz="2400" dirty="0"/>
              <a:t>Quadro ES – Precedente donazione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836713"/>
            <a:ext cx="89289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 flipV="1">
            <a:off x="2828763" y="5229200"/>
            <a:ext cx="72009" cy="321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asellaDiTesto 6"/>
          <p:cNvSpPr txBox="1"/>
          <p:nvPr/>
        </p:nvSpPr>
        <p:spPr>
          <a:xfrm>
            <a:off x="2648744" y="57332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Figlio indicato in EA2</a:t>
            </a:r>
            <a:endParaRPr lang="it-IT" sz="1100" b="1" dirty="0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 bwMode="auto">
          <a:xfrm flipH="1" flipV="1">
            <a:off x="2828763" y="4165972"/>
            <a:ext cx="380619" cy="160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3304369" y="443711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Per calcolo franchigia in vigore a quella data </a:t>
            </a:r>
            <a:endParaRPr lang="it-IT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490067"/>
          </a:xfrm>
        </p:spPr>
        <p:txBody>
          <a:bodyPr/>
          <a:lstStyle/>
          <a:p>
            <a:r>
              <a:rPr lang="it-IT" sz="2800" dirty="0"/>
              <a:t>Quadro EE – Riepilogo asse ereditario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836712"/>
            <a:ext cx="89289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2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45</a:t>
            </a:fld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89289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>
            <a:off x="8265368" y="1484784"/>
            <a:ext cx="576065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sellaDiTesto 5"/>
          <p:cNvSpPr txBox="1"/>
          <p:nvPr/>
        </p:nvSpPr>
        <p:spPr>
          <a:xfrm>
            <a:off x="5673080" y="126876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Terreno + Abitazione + Pertinenza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20080"/>
          </a:xfrm>
        </p:spPr>
        <p:txBody>
          <a:bodyPr/>
          <a:lstStyle/>
          <a:p>
            <a:r>
              <a:rPr lang="it-IT" sz="2300" dirty="0"/>
              <a:t>CREAZIONE FILE TELEMATICO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620688"/>
            <a:ext cx="885698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9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562073"/>
          </a:xfrm>
        </p:spPr>
        <p:txBody>
          <a:bodyPr/>
          <a:lstStyle/>
          <a:p>
            <a:r>
              <a:rPr lang="it-IT" dirty="0" smtClean="0"/>
              <a:t>ESERCITAZIONE 1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45441"/>
          </a:xfrm>
        </p:spPr>
        <p:txBody>
          <a:bodyPr/>
          <a:lstStyle/>
          <a:p>
            <a:r>
              <a:rPr lang="it-IT" sz="1600" b="1" dirty="0" smtClean="0"/>
              <a:t>Successione per legge: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/>
              <a:t>I</a:t>
            </a:r>
            <a:r>
              <a:rPr lang="it-IT" sz="1400" dirty="0" smtClean="0"/>
              <a:t>l </a:t>
            </a:r>
            <a:r>
              <a:rPr lang="it-IT" sz="1400" i="1" dirty="0"/>
              <a:t>de </a:t>
            </a:r>
            <a:r>
              <a:rPr lang="it-IT" sz="1400" i="1" dirty="0" err="1"/>
              <a:t>cuius</a:t>
            </a:r>
            <a:r>
              <a:rPr lang="it-IT" sz="1400" i="1" dirty="0"/>
              <a:t> </a:t>
            </a:r>
            <a:r>
              <a:rPr lang="it-IT" sz="1400" dirty="0" smtClean="0"/>
              <a:t>ha proprietà per ¼ sui terreni ed ½ sull’ A/2 e C/6; </a:t>
            </a:r>
            <a:r>
              <a:rPr lang="it-IT" sz="1400" b="1" dirty="0" smtClean="0"/>
              <a:t>DBNCRM33D55A515I </a:t>
            </a:r>
            <a:r>
              <a:rPr lang="it-IT" sz="1200" b="1" dirty="0" smtClean="0"/>
              <a:t>(Di Benedetto Acquaria Maria nata il 15/04/1933 a Avezzano – AQ - data del decesso 02/11/2016)</a:t>
            </a:r>
            <a:endParaRPr lang="it-IT" sz="1200" b="1" dirty="0"/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1 erede (figlio);</a:t>
            </a:r>
            <a:r>
              <a:rPr lang="it-IT" sz="1400" b="1" dirty="0" smtClean="0"/>
              <a:t> BNCDNL73C61F839B (Daniela Buonocore) - dichiarante</a:t>
            </a:r>
            <a:endParaRPr lang="it-IT" sz="1400" b="1" dirty="0"/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1 terreno su </a:t>
            </a:r>
            <a:r>
              <a:rPr lang="it-IT" sz="1400" b="1" dirty="0" smtClean="0"/>
              <a:t>L’Aquila</a:t>
            </a:r>
            <a:r>
              <a:rPr lang="it-IT" sz="1400" dirty="0" smtClean="0"/>
              <a:t> di valore 2.000.000€ con agevolazione cod. G (terreno devoluto a giovane imprenditore agricolo professionale – </a:t>
            </a:r>
            <a:r>
              <a:rPr lang="it-IT" sz="1400" i="1" dirty="0" smtClean="0"/>
              <a:t>esente imposta successione, catastale e bollo, mentre imposta ipotecaria in misura fissa 200€</a:t>
            </a:r>
            <a:r>
              <a:rPr lang="it-IT" sz="1400" dirty="0" smtClean="0"/>
              <a:t>). Su </a:t>
            </a:r>
            <a:r>
              <a:rPr lang="it-IT" sz="1400" dirty="0"/>
              <a:t>tale terreno viene dichiarata la presenza </a:t>
            </a:r>
            <a:r>
              <a:rPr lang="it-IT" sz="1400"/>
              <a:t>di </a:t>
            </a:r>
            <a:r>
              <a:rPr lang="it-IT" sz="1400" smtClean="0"/>
              <a:t>discordanza dati intestatario;</a:t>
            </a:r>
            <a:endParaRPr lang="it-IT" sz="1400" dirty="0"/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1 terreno su </a:t>
            </a:r>
            <a:r>
              <a:rPr lang="it-IT" sz="1400" b="1" dirty="0" smtClean="0"/>
              <a:t>L’Aquila</a:t>
            </a:r>
            <a:r>
              <a:rPr lang="it-IT" sz="1400" dirty="0" smtClean="0"/>
              <a:t> di valore 2.000.000€ con agevolazione cod. M (fondo rustico in terreno montano/immobile in comunità montana inserito in piano di sviluppo – </a:t>
            </a:r>
            <a:r>
              <a:rPr lang="it-IT" sz="1400" i="1" dirty="0" smtClean="0"/>
              <a:t>esente imposta catastale e bollo, mentre imposta ipotecaria in misura fissa 200€</a:t>
            </a:r>
            <a:r>
              <a:rPr lang="it-IT" sz="1400" dirty="0" smtClean="0"/>
              <a:t>); 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1 immobile A/2 a </a:t>
            </a:r>
            <a:r>
              <a:rPr lang="it-IT" sz="1400" b="1" dirty="0" smtClean="0"/>
              <a:t>Perugia</a:t>
            </a:r>
            <a:r>
              <a:rPr lang="it-IT" sz="1400" dirty="0" smtClean="0"/>
              <a:t> di valore 1.000.000€ – agevolazione prima casa cod. P (imposta ipotecaria e catastale fissa 200€);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1 immobile C/6 a </a:t>
            </a:r>
            <a:r>
              <a:rPr lang="it-IT" sz="1400" b="1" dirty="0" smtClean="0"/>
              <a:t>Perugia</a:t>
            </a:r>
            <a:r>
              <a:rPr lang="it-IT" sz="1400" dirty="0" smtClean="0"/>
              <a:t> di valore 1.000.000€ di pertinenza della prima casa caduta in successione - estensione agevolazione prima casa cod. X;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1 fattura fiori  (spese funerarie) di 1.000€;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1 donazione pregressa di abitazione A/4 a </a:t>
            </a:r>
            <a:r>
              <a:rPr lang="it-IT" sz="1400" b="1" dirty="0" smtClean="0"/>
              <a:t>Perugia</a:t>
            </a:r>
            <a:r>
              <a:rPr lang="it-IT" sz="1400" dirty="0" smtClean="0"/>
              <a:t> effettuata in data 13 settembre 2010 e registrata il 15 settembre 2010 di valore 250.000€, valore attuale 350.000€;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Viene richiesto di </a:t>
            </a:r>
            <a:r>
              <a:rPr lang="it-IT" sz="1400" b="1" dirty="0" smtClean="0"/>
              <a:t>non</a:t>
            </a:r>
            <a:r>
              <a:rPr lang="it-IT" sz="1400" dirty="0" smtClean="0"/>
              <a:t> effettuare la voltura automatica.</a:t>
            </a:r>
          </a:p>
          <a:p>
            <a:pPr indent="0"/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0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562073"/>
          </a:xfrm>
        </p:spPr>
        <p:txBody>
          <a:bodyPr/>
          <a:lstStyle/>
          <a:p>
            <a:r>
              <a:rPr lang="it-IT" dirty="0" smtClean="0"/>
              <a:t>ESERCITAZIONE 2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256584"/>
          </a:xfrm>
        </p:spPr>
        <p:txBody>
          <a:bodyPr/>
          <a:lstStyle/>
          <a:p>
            <a:r>
              <a:rPr lang="it-IT" sz="1600" b="1" dirty="0" smtClean="0"/>
              <a:t>Successione per legge: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Tutte le proprietà sono intestate al </a:t>
            </a:r>
            <a:r>
              <a:rPr lang="it-IT" sz="1300" i="1" dirty="0" smtClean="0"/>
              <a:t>de </a:t>
            </a:r>
            <a:r>
              <a:rPr lang="it-IT" sz="1300" i="1" dirty="0" err="1" smtClean="0"/>
              <a:t>cuius</a:t>
            </a:r>
            <a:r>
              <a:rPr lang="it-IT" sz="1300" i="1" dirty="0" smtClean="0"/>
              <a:t> </a:t>
            </a:r>
            <a:r>
              <a:rPr lang="it-IT" sz="1300" dirty="0" smtClean="0"/>
              <a:t>per ¼;</a:t>
            </a:r>
            <a:r>
              <a:rPr lang="it-IT" sz="1300" b="1" dirty="0"/>
              <a:t> </a:t>
            </a:r>
            <a:r>
              <a:rPr lang="it-IT" sz="1300" b="1" dirty="0" smtClean="0"/>
              <a:t>DBNLNT37C04A018X </a:t>
            </a:r>
            <a:r>
              <a:rPr lang="it-IT" sz="1300" dirty="0" smtClean="0"/>
              <a:t>(Di Benedetto Lucio Antonio)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erede (coniuge rinunciatario che mantiene il diritto di abitazione); </a:t>
            </a:r>
            <a:r>
              <a:rPr lang="it-IT" sz="1300" b="1" dirty="0"/>
              <a:t>RSSNGL85H45E472E (Rossi Angela) </a:t>
            </a:r>
            <a:endParaRPr lang="it-IT" sz="1300" b="1" dirty="0" smtClean="0"/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erede (figlio 1);</a:t>
            </a:r>
            <a:r>
              <a:rPr lang="it-IT" sz="1300" b="1" dirty="0"/>
              <a:t> </a:t>
            </a:r>
            <a:r>
              <a:rPr lang="it-IT" sz="1300" b="1" dirty="0" smtClean="0"/>
              <a:t>PRRPRZ57H60C309U (</a:t>
            </a:r>
            <a:r>
              <a:rPr lang="it-IT" sz="1300" b="1" dirty="0" err="1" smtClean="0"/>
              <a:t>Parrettini</a:t>
            </a:r>
            <a:r>
              <a:rPr lang="it-IT" sz="1300" b="1" dirty="0" smtClean="0"/>
              <a:t> Patrizia)- dichiarante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erede (figlio 2); </a:t>
            </a:r>
            <a:r>
              <a:rPr lang="it-IT" sz="1300" b="1" dirty="0" smtClean="0"/>
              <a:t>RSSNLN89B10A345S (Rossi Angelo Antonio)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terreno a</a:t>
            </a:r>
            <a:r>
              <a:rPr lang="it-IT" sz="1300" b="1" dirty="0"/>
              <a:t> </a:t>
            </a:r>
            <a:r>
              <a:rPr lang="it-IT" sz="1300" b="1" dirty="0" smtClean="0"/>
              <a:t>L’Aquila</a:t>
            </a:r>
            <a:r>
              <a:rPr lang="it-IT" sz="1300" dirty="0" smtClean="0"/>
              <a:t> di valore 2.000.000€ con agevolazione cod. G richiesta dal dichiarante e dal figlio </a:t>
            </a:r>
            <a:r>
              <a:rPr lang="it-IT" sz="1300" dirty="0"/>
              <a:t>2</a:t>
            </a:r>
            <a:r>
              <a:rPr lang="it-IT" sz="1300" dirty="0" smtClean="0"/>
              <a:t> (terreno devoluto a giovane imprenditore agricolo professionale – esente imposta successione, catastale e bollo, mentre imposta ipotecaria in misura fissa 200€);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terreno su </a:t>
            </a:r>
            <a:r>
              <a:rPr lang="it-IT" sz="1300" b="1" dirty="0" smtClean="0"/>
              <a:t>L’Aquila</a:t>
            </a:r>
            <a:r>
              <a:rPr lang="it-IT" sz="1300" dirty="0" smtClean="0"/>
              <a:t> di valore 2.000.000€ </a:t>
            </a:r>
            <a:r>
              <a:rPr lang="it-IT" sz="1300" dirty="0"/>
              <a:t>con agevolazione cod. </a:t>
            </a:r>
            <a:r>
              <a:rPr lang="it-IT" sz="1300" dirty="0" smtClean="0"/>
              <a:t>M richiesta dal dichiarante (fondo rustico in terreno montano/immobile in comunità montana inserito in piano di sviluppo </a:t>
            </a:r>
            <a:r>
              <a:rPr lang="it-IT" sz="1300" dirty="0"/>
              <a:t>– esente imposta </a:t>
            </a:r>
            <a:r>
              <a:rPr lang="it-IT" sz="1300" dirty="0" smtClean="0"/>
              <a:t>catastale </a:t>
            </a:r>
            <a:r>
              <a:rPr lang="it-IT" sz="1300" dirty="0"/>
              <a:t>e bollo, mentre imposta ipotecaria in misura fissa 200€</a:t>
            </a:r>
            <a:r>
              <a:rPr lang="it-IT" sz="1300" dirty="0" smtClean="0"/>
              <a:t>). 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immobile A/3 a </a:t>
            </a:r>
            <a:r>
              <a:rPr lang="it-IT" sz="1300" b="1" dirty="0"/>
              <a:t>L’Aquila </a:t>
            </a:r>
            <a:r>
              <a:rPr lang="it-IT" sz="1300" dirty="0" smtClean="0"/>
              <a:t>di valore 2.000.000€ – agevolazione prima casa cod. P (imposta ipotecaria e catastale fissa 200€) richiesta dal coniuge rinunciatario che ha diritto di abitazione;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immobile C/2 a </a:t>
            </a:r>
            <a:r>
              <a:rPr lang="it-IT" sz="1300" b="1" dirty="0"/>
              <a:t>L’Aquila </a:t>
            </a:r>
            <a:r>
              <a:rPr lang="it-IT" sz="1300" dirty="0" smtClean="0"/>
              <a:t>di </a:t>
            </a:r>
            <a:r>
              <a:rPr lang="it-IT" sz="1300" smtClean="0"/>
              <a:t>valore 2.000.000</a:t>
            </a:r>
            <a:r>
              <a:rPr lang="it-IT" sz="1300" dirty="0" smtClean="0"/>
              <a:t>€ di pertinenza della prima casa caduta in successione - estensione agevolazione prima casa cod. X;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/>
              <a:t>1 fattura spese funerarie sostenute </a:t>
            </a:r>
            <a:r>
              <a:rPr lang="it-IT" sz="1300" dirty="0" smtClean="0"/>
              <a:t>dal dichiarante e dal figlio 2 </a:t>
            </a:r>
            <a:r>
              <a:rPr lang="it-IT" sz="1300" dirty="0"/>
              <a:t>di 1000€;</a:t>
            </a:r>
          </a:p>
          <a:p>
            <a:pPr marL="800061" indent="-457200" algn="just">
              <a:buFont typeface="Arial" panose="020B0604020202020204" pitchFamily="34" charset="0"/>
              <a:buChar char="•"/>
            </a:pPr>
            <a:r>
              <a:rPr lang="it-IT" sz="1300" dirty="0" smtClean="0"/>
              <a:t>1 donazione pregressa di abitazione A/2 a </a:t>
            </a:r>
            <a:r>
              <a:rPr lang="it-IT" sz="1300" b="1" dirty="0"/>
              <a:t>L’Aquila </a:t>
            </a:r>
            <a:r>
              <a:rPr lang="it-IT" sz="1300" dirty="0" smtClean="0"/>
              <a:t>effettuata a favore del figlio 2 in data 12 settembre 2005 e registrata il 15 settembre 2005 di valore 250.000€, valore attuale 350.000€.</a:t>
            </a:r>
          </a:p>
          <a:p>
            <a:pPr indent="0" algn="just"/>
            <a:endParaRPr lang="it-IT" sz="1300" dirty="0"/>
          </a:p>
          <a:p>
            <a:pPr marL="800061" indent="-45720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48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49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706089"/>
          </a:xfrm>
        </p:spPr>
        <p:txBody>
          <a:bodyPr/>
          <a:lstStyle/>
          <a:p>
            <a:r>
              <a:rPr lang="it-IT" dirty="0" smtClean="0"/>
              <a:t>Profilo intermediario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052736"/>
            <a:ext cx="8928992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562073"/>
          </a:xfrm>
        </p:spPr>
        <p:txBody>
          <a:bodyPr/>
          <a:lstStyle/>
          <a:p>
            <a:r>
              <a:rPr lang="it-IT" dirty="0" smtClean="0"/>
              <a:t>Profilo ufficio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908720"/>
            <a:ext cx="899739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 flipV="1">
            <a:off x="3188804" y="3501008"/>
            <a:ext cx="396044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230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850105"/>
          </a:xfrm>
        </p:spPr>
        <p:txBody>
          <a:bodyPr/>
          <a:lstStyle/>
          <a:p>
            <a:r>
              <a:rPr lang="it-IT" dirty="0" smtClean="0"/>
              <a:t>Informazioni generali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96752"/>
            <a:ext cx="8928991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706089"/>
          </a:xfrm>
        </p:spPr>
        <p:txBody>
          <a:bodyPr/>
          <a:lstStyle/>
          <a:p>
            <a:r>
              <a:rPr lang="it-IT" dirty="0" smtClean="0"/>
              <a:t>Raccolta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980729"/>
            <a:ext cx="8928992" cy="52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7060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8FBA-D620-4560-9B12-1574788589C3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332656"/>
            <a:ext cx="8928992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zianew2">
  <a:themeElements>
    <a:clrScheme name="agenziane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enzianew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39688" rIns="80962" bIns="396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39688" rIns="80962" bIns="396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genzian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genzianew2">
  <a:themeElements>
    <a:clrScheme name="agenziane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enzianew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39688" rIns="80962" bIns="396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39688" rIns="80962" bIns="396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genzian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ziane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enziane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36856</TotalTime>
  <Words>1691</Words>
  <Application>Microsoft Office PowerPoint</Application>
  <PresentationFormat>A4 (21x29,7 cm)</PresentationFormat>
  <Paragraphs>201</Paragraphs>
  <Slides>48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50" baseType="lpstr">
      <vt:lpstr>agenzianew2</vt:lpstr>
      <vt:lpstr>1_agenzianew2</vt:lpstr>
      <vt:lpstr>DICHIARAZIONE DI SUCCESSIONE E DOMANDA DI VOLTURE CATASTALI </vt:lpstr>
      <vt:lpstr>Esempio compilazione</vt:lpstr>
      <vt:lpstr>Instradamento alla compilazione</vt:lpstr>
      <vt:lpstr>Impostazione profilo utente</vt:lpstr>
      <vt:lpstr>Profilo intermediario</vt:lpstr>
      <vt:lpstr>Profilo ufficio</vt:lpstr>
      <vt:lpstr>Informazioni generali</vt:lpstr>
      <vt:lpstr>Raccolta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Frontespizio</vt:lpstr>
      <vt:lpstr>Presentazione standard di PowerPoint</vt:lpstr>
      <vt:lpstr>Presentazione standard di PowerPoint</vt:lpstr>
      <vt:lpstr>Richiesta copia conforme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Aggiornamento automatico del quadro EH</vt:lpstr>
      <vt:lpstr>Quadro EH – dichiarazioni sostitutive di atto notorio</vt:lpstr>
      <vt:lpstr>Presentazione standard di PowerPoint</vt:lpstr>
      <vt:lpstr>Presentazione standard di PowerPoint</vt:lpstr>
      <vt:lpstr>Quadro EH – dichiarazioni sostitutive di atto notorio – agevolazione prima casa</vt:lpstr>
      <vt:lpstr>Quadro EH – dichiarazioni sostitutive di atto notorio – pertinenza prima casa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Quadro ES – Precedente donazione</vt:lpstr>
      <vt:lpstr>Quadro EE – Riepilogo asse ereditario</vt:lpstr>
      <vt:lpstr>Presentazione standard di PowerPoint</vt:lpstr>
      <vt:lpstr>CREAZIONE FILE TELEMATICO</vt:lpstr>
      <vt:lpstr>ESERCITAZIONE 1 </vt:lpstr>
      <vt:lpstr>ESERCITAZIONE 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Capiteam UT</dc:title>
  <dc:subject>Programmazione</dc:subject>
  <dc:creator>BUONOCORE DANIELA</dc:creator>
  <cp:lastModifiedBy>Agenzia delle Entrate</cp:lastModifiedBy>
  <cp:revision>2909</cp:revision>
  <cp:lastPrinted>2017-02-02T11:37:27Z</cp:lastPrinted>
  <dcterms:created xsi:type="dcterms:W3CDTF">2000-01-26T10:54:37Z</dcterms:created>
  <dcterms:modified xsi:type="dcterms:W3CDTF">2017-02-22T09:07:33Z</dcterms:modified>
</cp:coreProperties>
</file>